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6"/>
  </p:notesMasterIdLst>
  <p:handoutMasterIdLst>
    <p:handoutMasterId r:id="rId7"/>
  </p:handoutMasterIdLst>
  <p:sldIdLst>
    <p:sldId id="256" r:id="rId2"/>
    <p:sldId id="267" r:id="rId3"/>
    <p:sldId id="274" r:id="rId4"/>
    <p:sldId id="273" r:id="rId5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  <p15:guide id="6" pos="100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howGuides="1">
      <p:cViewPr varScale="1">
        <p:scale>
          <a:sx n="78" d="100"/>
          <a:sy n="78" d="100"/>
        </p:scale>
        <p:origin x="878" y="67"/>
      </p:cViewPr>
      <p:guideLst>
        <p:guide orient="horz" pos="2160"/>
        <p:guide pos="3839"/>
        <p:guide pos="100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B7646E-8811-423A-9C42-2CBFADA00A96}" type="datetimeFigureOut">
              <a:rPr lang="en-US" smtClean="0"/>
              <a:t>6/22/2024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60E59-1627-4404-ACC5-51C744AB0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225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D677E230-58DD-43ED-96A1-552DDAB53532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841221E5-7225-48EB-A4EE-420E7BFCF7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669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3" y="1122363"/>
            <a:ext cx="9141619" cy="2387600"/>
          </a:xfrm>
        </p:spPr>
        <p:txBody>
          <a:bodyPr anchor="b"/>
          <a:lstStyle>
            <a:lvl1pPr algn="ctr">
              <a:defRPr sz="599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3" y="3602038"/>
            <a:ext cx="9141619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 smtClean="0"/>
              <a:pPr/>
              <a:t>6/22/2024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7846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 smtClean="0"/>
              <a:t>6/22/2024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2481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 smtClean="0"/>
              <a:t>6/22/2024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4029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 smtClean="0"/>
              <a:t>6/22/2024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4310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39"/>
            <a:ext cx="10512862" cy="2852737"/>
          </a:xfrm>
        </p:spPr>
        <p:txBody>
          <a:bodyPr anchor="b"/>
          <a:lstStyle>
            <a:lvl1pPr>
              <a:defRPr sz="599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64"/>
            <a:ext cx="10512862" cy="1500187"/>
          </a:xfrm>
        </p:spPr>
        <p:txBody>
          <a:bodyPr/>
          <a:lstStyle>
            <a:lvl1pPr marL="0" indent="0">
              <a:buNone/>
              <a:defRPr sz="2399">
                <a:solidFill>
                  <a:schemeClr val="tx1">
                    <a:tint val="82000"/>
                  </a:schemeClr>
                </a:solidFill>
              </a:defRPr>
            </a:lvl1pPr>
            <a:lvl2pPr marL="457063" indent="0">
              <a:buNone/>
              <a:defRPr sz="1999">
                <a:solidFill>
                  <a:schemeClr val="tx1">
                    <a:tint val="82000"/>
                  </a:schemeClr>
                </a:solidFill>
              </a:defRPr>
            </a:lvl2pPr>
            <a:lvl3pPr marL="914126" indent="0">
              <a:buNone/>
              <a:defRPr sz="1799">
                <a:solidFill>
                  <a:schemeClr val="tx1">
                    <a:tint val="82000"/>
                  </a:schemeClr>
                </a:solidFill>
              </a:defRPr>
            </a:lvl3pPr>
            <a:lvl4pPr marL="1371189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251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5314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2377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19944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6503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 smtClean="0"/>
              <a:pPr/>
              <a:t>6/22/2024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5859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 smtClean="0"/>
              <a:t>6/22/2024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65155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6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0" y="1681163"/>
            <a:ext cx="5156444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0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 smtClean="0"/>
              <a:t>6/22/2024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38821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 smtClean="0"/>
              <a:t>6/22/2024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9905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 smtClean="0"/>
              <a:t>6/22/2024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6758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 smtClean="0"/>
              <a:t>6/22/2024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28082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1838" y="987426"/>
            <a:ext cx="6170593" cy="4873625"/>
          </a:xfrm>
        </p:spPr>
        <p:txBody>
          <a:bodyPr anchor="t"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 smtClean="0"/>
              <a:pPr/>
              <a:t>6/22/2024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1081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2C6F8EA-316C-41DE-B9A4-EDCC3A85ED9A}" type="datetimeFigureOut">
              <a:rPr lang="en-US" smtClean="0"/>
              <a:pPr/>
              <a:t>6/22/2024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50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COMSOL tutorial </a:t>
            </a:r>
            <a:br>
              <a:rPr lang="en-US" dirty="0"/>
            </a:br>
            <a:r>
              <a:rPr lang="en-US" sz="4800" dirty="0"/>
              <a:t>Quarter Wave Tube Resonator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Armin Hashemi</a:t>
            </a:r>
          </a:p>
        </p:txBody>
      </p:sp>
    </p:spTree>
    <p:extLst>
      <p:ext uri="{BB962C8B-B14F-4D97-AF65-F5344CB8AC3E}">
        <p14:creationId xmlns:p14="http://schemas.microsoft.com/office/powerpoint/2010/main" val="5067614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Side Branch Resonators for Pure Tone Suppression</a:t>
            </a:r>
            <a:br>
              <a:rPr lang="en-US" dirty="0"/>
            </a:b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Side branch resonators are essential for reducing pure tones of constant frequency, such as those produced by constant-speed pumps or blowers.</a:t>
            </a:r>
          </a:p>
        </p:txBody>
      </p:sp>
      <p:pic>
        <p:nvPicPr>
          <p:cNvPr id="1028" name="Picture 4" descr="1/4 Wave Resonator- Drone Fix- 2020 Muffler Delete Forums, 44% OFF">
            <a:extLst>
              <a:ext uri="{FF2B5EF4-FFF2-40B4-BE49-F238E27FC236}">
                <a16:creationId xmlns:a16="http://schemas.microsoft.com/office/drawing/2014/main" id="{1990835E-AF51-728D-8F26-F2AC545E7F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8612" y="3810000"/>
            <a:ext cx="3419475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Simplified Helmholtz muffler model | Download Scientific Diagram">
            <a:extLst>
              <a:ext uri="{FF2B5EF4-FFF2-40B4-BE49-F238E27FC236}">
                <a16:creationId xmlns:a16="http://schemas.microsoft.com/office/drawing/2014/main" id="{F0DF4534-5076-E82C-685F-FC031A0D14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4012" y="3810000"/>
            <a:ext cx="3429000" cy="20097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47A694B-E884-6039-2552-8D5AA0BE4F6A}"/>
              </a:ext>
            </a:extLst>
          </p:cNvPr>
          <p:cNvSpPr txBox="1"/>
          <p:nvPr/>
        </p:nvSpPr>
        <p:spPr>
          <a:xfrm>
            <a:off x="1898649" y="6123542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Quarter Wave Tube (QWT)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B7571E-C520-6826-14D5-D45B4573AC91}"/>
              </a:ext>
            </a:extLst>
          </p:cNvPr>
          <p:cNvSpPr txBox="1"/>
          <p:nvPr/>
        </p:nvSpPr>
        <p:spPr>
          <a:xfrm>
            <a:off x="7008812" y="6123542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Helmholtz</a:t>
            </a:r>
          </a:p>
        </p:txBody>
      </p:sp>
    </p:spTree>
    <p:extLst>
      <p:ext uri="{BB962C8B-B14F-4D97-AF65-F5344CB8AC3E}">
        <p14:creationId xmlns:p14="http://schemas.microsoft.com/office/powerpoint/2010/main" val="17204263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BE49B26-BF08-CE9D-7D62-9D0D27F4F0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6812" y="2401334"/>
            <a:ext cx="5799171" cy="3199919"/>
          </a:xfrm>
          <a:prstGeom prst="rect">
            <a:avLst/>
          </a:prstGeom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Side Branch Resonators for Pure Tone Suppression</a:t>
            </a:r>
            <a:br>
              <a:rPr lang="en-US" dirty="0"/>
            </a:b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837982" y="1825625"/>
            <a:ext cx="7466230" cy="4351338"/>
          </a:xfrm>
        </p:spPr>
        <p:txBody>
          <a:bodyPr>
            <a:normAutofit/>
          </a:bodyPr>
          <a:lstStyle/>
          <a:p>
            <a:pPr algn="just"/>
            <a:r>
              <a:rPr lang="en-US" sz="2800" dirty="0"/>
              <a:t>Sound transmission Loss (STL) is an important acoustic definition that measures the sound reduction performance of muffling devices.</a:t>
            </a:r>
          </a:p>
          <a:p>
            <a:pPr algn="just"/>
            <a:r>
              <a:rPr lang="en-US" sz="2800" dirty="0"/>
              <a:t>The reflection or transmission coefficients are defined as the ratio of the reflected or transmitted acoustic pressure to the incident acoustic pressure.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7B1C7BE5-2356-3DCB-7177-6263E2CFAC7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0340792"/>
              </p:ext>
            </p:extLst>
          </p:nvPr>
        </p:nvGraphicFramePr>
        <p:xfrm>
          <a:off x="4016508" y="4648200"/>
          <a:ext cx="2197614" cy="8566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123400" imgH="438748" progId="Equation.DSMT4">
                  <p:embed/>
                </p:oleObj>
              </mc:Choice>
              <mc:Fallback>
                <p:oleObj name="Equation" r:id="rId3" imgW="1123400" imgH="438748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016508" y="4648200"/>
                        <a:ext cx="2197614" cy="8566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922334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022DC2-B73E-9A83-C5A8-9DC5E8AD7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Pressure Acoustics, Frequency Domain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356D18F-F2DF-368C-234A-024A347D8D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Geometry</a:t>
            </a:r>
          </a:p>
          <a:p>
            <a:pPr lvl="1"/>
            <a:r>
              <a:rPr lang="en-US" dirty="0"/>
              <a:t>Block and cylinder</a:t>
            </a:r>
          </a:p>
          <a:p>
            <a:pPr lvl="1"/>
            <a:r>
              <a:rPr lang="en-US" dirty="0"/>
              <a:t>Work plane and extrude</a:t>
            </a:r>
            <a:endParaRPr lang="fa-IR" dirty="0"/>
          </a:p>
          <a:p>
            <a:pPr lvl="1"/>
            <a:endParaRPr lang="fa-IR" dirty="0"/>
          </a:p>
          <a:p>
            <a:r>
              <a:rPr lang="en-US" dirty="0"/>
              <a:t>Physics</a:t>
            </a:r>
          </a:p>
          <a:p>
            <a:pPr lvl="1"/>
            <a:r>
              <a:rPr lang="en-US" dirty="0"/>
              <a:t>Port</a:t>
            </a:r>
          </a:p>
          <a:p>
            <a:pPr lvl="1"/>
            <a:r>
              <a:rPr lang="en-US" dirty="0" err="1"/>
              <a:t>Thermoviscous</a:t>
            </a:r>
            <a:r>
              <a:rPr lang="en-US" dirty="0"/>
              <a:t> Boundary Layer Impedance</a:t>
            </a:r>
          </a:p>
          <a:p>
            <a:pPr lvl="1"/>
            <a:r>
              <a:rPr lang="en-US" dirty="0" err="1"/>
              <a:t>Poroacoustics</a:t>
            </a:r>
            <a:r>
              <a:rPr lang="en-US" dirty="0"/>
              <a:t> domain</a:t>
            </a:r>
          </a:p>
          <a:p>
            <a:r>
              <a:rPr lang="en-US" dirty="0"/>
              <a:t>Results</a:t>
            </a:r>
          </a:p>
          <a:p>
            <a:pPr lvl="1"/>
            <a:r>
              <a:rPr lang="en-US" dirty="0"/>
              <a:t>Parametric sweep</a:t>
            </a:r>
          </a:p>
          <a:p>
            <a:pPr lvl="1"/>
            <a:r>
              <a:rPr lang="en-US" dirty="0"/>
              <a:t>1D plot group</a:t>
            </a:r>
          </a:p>
          <a:p>
            <a:pPr lvl="2"/>
            <a:r>
              <a:rPr lang="en-US" dirty="0"/>
              <a:t>Global</a:t>
            </a:r>
          </a:p>
          <a:p>
            <a:pPr lvl="2"/>
            <a:r>
              <a:rPr lang="en-US" dirty="0"/>
              <a:t>Line graph</a:t>
            </a:r>
          </a:p>
          <a:p>
            <a:pPr lvl="2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4554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698</TotalTime>
  <Words>129</Words>
  <Application>Microsoft Office PowerPoint</Application>
  <PresentationFormat>Custom</PresentationFormat>
  <Paragraphs>23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Aptos</vt:lpstr>
      <vt:lpstr>Aptos Display</vt:lpstr>
      <vt:lpstr>Arial</vt:lpstr>
      <vt:lpstr>Euphemia</vt:lpstr>
      <vt:lpstr>Office Theme</vt:lpstr>
      <vt:lpstr>Equation</vt:lpstr>
      <vt:lpstr>COMSOL tutorial  Quarter Wave Tube Resonator</vt:lpstr>
      <vt:lpstr>Side Branch Resonators for Pure Tone Suppression </vt:lpstr>
      <vt:lpstr>Side Branch Resonators for Pure Tone Suppression </vt:lpstr>
      <vt:lpstr>Pressure Acoustics, Frequency Domain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Armin Hashemi</dc:creator>
  <cp:lastModifiedBy>Armin Hashemi</cp:lastModifiedBy>
  <cp:revision>16</cp:revision>
  <dcterms:created xsi:type="dcterms:W3CDTF">2024-05-30T06:03:01Z</dcterms:created>
  <dcterms:modified xsi:type="dcterms:W3CDTF">2024-06-22T12:00:00Z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