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7"/>
  </p:notesMasterIdLst>
  <p:handoutMasterIdLst>
    <p:handoutMasterId r:id="rId8"/>
  </p:handoutMasterIdLst>
  <p:sldIdLst>
    <p:sldId id="256" r:id="rId2"/>
    <p:sldId id="267" r:id="rId3"/>
    <p:sldId id="276" r:id="rId4"/>
    <p:sldId id="273" r:id="rId5"/>
    <p:sldId id="275" r:id="rId6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2" d="100"/>
          <a:sy n="82" d="100"/>
        </p:scale>
        <p:origin x="158" y="67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7/19/2024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84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4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029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310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82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82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82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7/19/2024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859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515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88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905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758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808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7/19/2024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08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7/19/2024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5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COMSOL tutorial </a:t>
            </a:r>
            <a:br>
              <a:rPr lang="en-US" dirty="0"/>
            </a:br>
            <a:r>
              <a:rPr lang="en-US" sz="4800" dirty="0"/>
              <a:t>Break out noise in 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Armin Hashemi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Break out noise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7982" y="1825625"/>
            <a:ext cx="8685430" cy="4351338"/>
          </a:xfrm>
        </p:spPr>
        <p:txBody>
          <a:bodyPr/>
          <a:lstStyle/>
          <a:p>
            <a:r>
              <a:rPr lang="en-US" dirty="0"/>
              <a:t>Breakout noise: undesirable sound</a:t>
            </a:r>
            <a:endParaRPr lang="fa-IR" dirty="0"/>
          </a:p>
          <a:p>
            <a:r>
              <a:rPr lang="en-US" dirty="0"/>
              <a:t>Caused by the sound transmission through the walls</a:t>
            </a:r>
          </a:p>
          <a:p>
            <a:r>
              <a:rPr lang="en-US" dirty="0"/>
              <a:t>Occurs in ducts and buildings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7A694B-E884-6039-2552-8D5AA0BE4F6A}"/>
              </a:ext>
            </a:extLst>
          </p:cNvPr>
          <p:cNvSpPr txBox="1"/>
          <p:nvPr/>
        </p:nvSpPr>
        <p:spPr>
          <a:xfrm>
            <a:off x="6458138" y="590834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Noise in a typical duct</a:t>
            </a:r>
          </a:p>
        </p:txBody>
      </p:sp>
      <p:pic>
        <p:nvPicPr>
          <p:cNvPr id="1026" name="Picture 2" descr="Where highest flexibility is called for: Requirements for insulation  materials for air ducts - Armacell China">
            <a:extLst>
              <a:ext uri="{FF2B5EF4-FFF2-40B4-BE49-F238E27FC236}">
                <a16:creationId xmlns:a16="http://schemas.microsoft.com/office/drawing/2014/main" id="{7E4BAB31-6CDC-223A-347A-1E23FCDCC8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4"/>
          <a:stretch/>
        </p:blipFill>
        <p:spPr bwMode="auto">
          <a:xfrm>
            <a:off x="5907464" y="2763393"/>
            <a:ext cx="3920748" cy="325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Break out noise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7982" y="1825625"/>
            <a:ext cx="6780430" cy="4351338"/>
          </a:xfrm>
        </p:spPr>
        <p:txBody>
          <a:bodyPr>
            <a:normAutofit/>
          </a:bodyPr>
          <a:lstStyle/>
          <a:p>
            <a:r>
              <a:rPr lang="en-US" sz="2600" dirty="0"/>
              <a:t>Noise travels through the duct</a:t>
            </a:r>
          </a:p>
          <a:p>
            <a:pPr lvl="1"/>
            <a:r>
              <a:rPr lang="en-US" sz="2200" dirty="0"/>
              <a:t>Causes vibrations in the duct walls</a:t>
            </a:r>
          </a:p>
          <a:p>
            <a:pPr lvl="1"/>
            <a:r>
              <a:rPr lang="en-US" sz="2200" dirty="0"/>
              <a:t>Vibrations generate additional noise</a:t>
            </a:r>
          </a:p>
          <a:p>
            <a:r>
              <a:rPr lang="en-US" sz="2600" dirty="0"/>
              <a:t>Acoustics frequencies match the duct's natural frequencies</a:t>
            </a:r>
          </a:p>
          <a:p>
            <a:pPr lvl="1"/>
            <a:r>
              <a:rPr lang="en-US" sz="2200" dirty="0"/>
              <a:t>Resonance leads to increased breakout noise.</a:t>
            </a:r>
          </a:p>
          <a:p>
            <a:r>
              <a:rPr lang="en-US" sz="2600" dirty="0"/>
              <a:t>Mode shapes: areas of the duct that vibrate the most.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DB01E4-207C-E92C-17E3-07311170FED0}"/>
              </a:ext>
            </a:extLst>
          </p:cNvPr>
          <p:cNvSpPr txBox="1"/>
          <p:nvPr/>
        </p:nvSpPr>
        <p:spPr>
          <a:xfrm>
            <a:off x="8304212" y="59195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 shape of duct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4C8679-23A9-1EA5-FAD6-81C4EAF896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181" b="16090"/>
          <a:stretch/>
        </p:blipFill>
        <p:spPr>
          <a:xfrm>
            <a:off x="7542212" y="3817052"/>
            <a:ext cx="4470856" cy="20698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63C203-AAE4-E0BE-BA17-60C78F1B3E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390" t="28631" r="30992" b="17752"/>
          <a:stretch/>
        </p:blipFill>
        <p:spPr>
          <a:xfrm>
            <a:off x="8014175" y="219845"/>
            <a:ext cx="3399472" cy="30638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82AF11-33A0-8ED0-7BD6-1EBAA953F0A5}"/>
              </a:ext>
            </a:extLst>
          </p:cNvPr>
          <p:cNvSpPr txBox="1"/>
          <p:nvPr/>
        </p:nvSpPr>
        <p:spPr>
          <a:xfrm>
            <a:off x="8304211" y="3352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Break out noise</a:t>
            </a:r>
          </a:p>
        </p:txBody>
      </p:sp>
    </p:spTree>
    <p:extLst>
      <p:ext uri="{BB962C8B-B14F-4D97-AF65-F5344CB8AC3E}">
        <p14:creationId xmlns:p14="http://schemas.microsoft.com/office/powerpoint/2010/main" val="27870339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2DC2-B73E-9A83-C5A8-9DC5E8AD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Acoustics &amp; Shell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56D18F-F2DF-368C-234A-024A347D8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Geometry</a:t>
            </a:r>
          </a:p>
          <a:p>
            <a:pPr lvl="1"/>
            <a:r>
              <a:rPr lang="en-US" dirty="0"/>
              <a:t>Block</a:t>
            </a:r>
          </a:p>
          <a:p>
            <a:pPr lvl="1"/>
            <a:r>
              <a:rPr lang="en-US" dirty="0"/>
              <a:t>Work plane and extrude</a:t>
            </a:r>
            <a:endParaRPr lang="fa-IR" dirty="0"/>
          </a:p>
          <a:p>
            <a:r>
              <a:rPr lang="en-US" dirty="0"/>
              <a:t>Pressure Acoustics</a:t>
            </a:r>
          </a:p>
          <a:p>
            <a:pPr lvl="1"/>
            <a:r>
              <a:rPr lang="en-US" dirty="0"/>
              <a:t>Port</a:t>
            </a:r>
          </a:p>
          <a:p>
            <a:pPr lvl="1"/>
            <a:r>
              <a:rPr lang="en-US" dirty="0"/>
              <a:t>Pressure</a:t>
            </a:r>
          </a:p>
          <a:p>
            <a:pPr lvl="1"/>
            <a:r>
              <a:rPr lang="en-US" dirty="0"/>
              <a:t>Plane wave radiation</a:t>
            </a:r>
          </a:p>
          <a:p>
            <a:pPr lvl="1"/>
            <a:r>
              <a:rPr lang="en-US" dirty="0"/>
              <a:t>Perfectly matched boundary</a:t>
            </a:r>
          </a:p>
          <a:p>
            <a:r>
              <a:rPr lang="en-US" dirty="0"/>
              <a:t>Shell</a:t>
            </a:r>
          </a:p>
          <a:p>
            <a:pPr lvl="1"/>
            <a:r>
              <a:rPr lang="en-US" dirty="0"/>
              <a:t>Fixed constraint </a:t>
            </a:r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1D plot group</a:t>
            </a:r>
          </a:p>
          <a:p>
            <a:pPr lvl="2"/>
            <a:r>
              <a:rPr lang="en-US" dirty="0"/>
              <a:t>Cut line 3D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554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05B2-F750-656E-71F0-10B0BED0E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19391-E4B0-86BD-58B9-6518230A3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cross section (below cut off frequency)</a:t>
            </a:r>
          </a:p>
          <a:p>
            <a:pPr lvl="1"/>
            <a:r>
              <a:rPr lang="en-US" dirty="0"/>
              <a:t>Inlet: Pressure, Port and Plane wave radiation</a:t>
            </a:r>
          </a:p>
          <a:p>
            <a:pPr lvl="1"/>
            <a:r>
              <a:rPr lang="en-US" dirty="0"/>
              <a:t>Outlet: Plane wave radiation and Perfectly Matched Boundary</a:t>
            </a:r>
          </a:p>
          <a:p>
            <a:endParaRPr lang="en-US" dirty="0"/>
          </a:p>
          <a:p>
            <a:r>
              <a:rPr lang="en-US" dirty="0"/>
              <a:t>Large cross section </a:t>
            </a:r>
          </a:p>
          <a:p>
            <a:pPr lvl="1"/>
            <a:r>
              <a:rPr lang="en-US" dirty="0"/>
              <a:t>Inlet: Pressure and Port</a:t>
            </a:r>
          </a:p>
          <a:p>
            <a:pPr lvl="1"/>
            <a:r>
              <a:rPr lang="en-US" dirty="0"/>
              <a:t>Outlet: Perfectly Matched Boundary</a:t>
            </a:r>
          </a:p>
        </p:txBody>
      </p:sp>
    </p:spTree>
    <p:extLst>
      <p:ext uri="{BB962C8B-B14F-4D97-AF65-F5344CB8AC3E}">
        <p14:creationId xmlns:p14="http://schemas.microsoft.com/office/powerpoint/2010/main" val="36715228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954</TotalTime>
  <Words>159</Words>
  <Application>Microsoft Office PowerPoint</Application>
  <PresentationFormat>Custom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Euphemia</vt:lpstr>
      <vt:lpstr>Office Theme</vt:lpstr>
      <vt:lpstr>COMSOL tutorial  Break out noise in ducts</vt:lpstr>
      <vt:lpstr>Break out noise</vt:lpstr>
      <vt:lpstr>Break out noise</vt:lpstr>
      <vt:lpstr>Pressure Acoustics &amp; Shell</vt:lpstr>
      <vt:lpstr>Boundary condition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Armin Hashemi</dc:creator>
  <cp:lastModifiedBy>Armin Hashemi</cp:lastModifiedBy>
  <cp:revision>22</cp:revision>
  <dcterms:created xsi:type="dcterms:W3CDTF">2024-05-30T06:03:01Z</dcterms:created>
  <dcterms:modified xsi:type="dcterms:W3CDTF">2024-07-19T08:00:02Z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